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18288000" cy="1143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4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4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4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4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4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4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4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4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6346056" y="4195662"/>
            <a:ext cx="5595888" cy="1591339"/>
          </a:xfrm>
          <a:prstGeom prst="rect">
            <a:avLst/>
          </a:prstGeom>
        </p:spPr>
        <p:txBody>
          <a:bodyPr anchor="b"/>
          <a:lstStyle>
            <a:lvl1pPr>
              <a:defRPr b="1"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2" name="Número de diapositiva"/>
          <p:cNvSpPr txBox="1"/>
          <p:nvPr>
            <p:ph type="sldNum" sz="quarter" idx="2"/>
          </p:nvPr>
        </p:nvSpPr>
        <p:spPr>
          <a:xfrm>
            <a:off x="15519302" y="10389691"/>
            <a:ext cx="317571" cy="317900"/>
          </a:xfrm>
          <a:prstGeom prst="rect">
            <a:avLst/>
          </a:prstGeom>
        </p:spPr>
        <p:txBody>
          <a:bodyPr/>
          <a:lstStyle>
            <a:lvl1pPr algn="r">
              <a:defRPr b="1" i="0" sz="14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 del título"/>
          <p:cNvSpPr txBox="1"/>
          <p:nvPr>
            <p:ph type="title"/>
          </p:nvPr>
        </p:nvSpPr>
        <p:spPr>
          <a:xfrm>
            <a:off x="6552713" y="796335"/>
            <a:ext cx="5182574" cy="135373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0" name="Nivel de texto 1…"/>
          <p:cNvSpPr txBox="1"/>
          <p:nvPr>
            <p:ph type="body" idx="1"/>
          </p:nvPr>
        </p:nvSpPr>
        <p:spPr>
          <a:xfrm>
            <a:off x="1015562" y="2480378"/>
            <a:ext cx="16515830" cy="7783847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  <a:lvl2pPr>
              <a:defRPr sz="3900"/>
            </a:lvl2pPr>
            <a:lvl3pPr>
              <a:defRPr sz="3900"/>
            </a:lvl3pPr>
            <a:lvl4pPr>
              <a:defRPr sz="3900"/>
            </a:lvl4pPr>
            <a:lvl5pPr>
              <a:defRPr sz="39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cent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o del título"/>
          <p:cNvSpPr txBox="1"/>
          <p:nvPr>
            <p:ph type="title"/>
          </p:nvPr>
        </p:nvSpPr>
        <p:spPr>
          <a:xfrm>
            <a:off x="6922946" y="4422757"/>
            <a:ext cx="4442108" cy="1203804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9" name="Número de diapositiva"/>
          <p:cNvSpPr txBox="1"/>
          <p:nvPr>
            <p:ph type="sldNum" sz="quarter" idx="2"/>
          </p:nvPr>
        </p:nvSpPr>
        <p:spPr>
          <a:xfrm>
            <a:off x="17478351" y="10711115"/>
            <a:ext cx="289326" cy="28069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Número de diapositiva"/>
          <p:cNvSpPr txBox="1"/>
          <p:nvPr>
            <p:ph type="sldNum" sz="quarter" idx="2"/>
          </p:nvPr>
        </p:nvSpPr>
        <p:spPr>
          <a:xfrm>
            <a:off x="17496421" y="10711115"/>
            <a:ext cx="289327" cy="28069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4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1015562" y="690718"/>
            <a:ext cx="16515830" cy="13537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1015562" y="2172874"/>
            <a:ext cx="16515830" cy="77838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normAutofit fontScale="100000" lnSpcReduction="0"/>
          </a:bodyPr>
          <a:lstStyle>
            <a:lvl2pPr>
              <a:spcBef>
                <a:spcPts val="800"/>
              </a:spcBef>
            </a:lvl2pPr>
            <a:lvl3pPr>
              <a:spcBef>
                <a:spcPts val="800"/>
              </a:spcBef>
            </a:lvl3pPr>
            <a:lvl4pPr>
              <a:spcBef>
                <a:spcPts val="800"/>
              </a:spcBef>
            </a:lvl4pPr>
            <a:lvl5pPr>
              <a:spcBef>
                <a:spcPts val="800"/>
              </a:spcBef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89326" cy="280690"/>
          </a:xfrm>
          <a:prstGeom prst="rect">
            <a:avLst/>
          </a:prstGeom>
          <a:ln w="3175">
            <a:miter lim="400000"/>
          </a:ln>
        </p:spPr>
        <p:txBody>
          <a:bodyPr wrap="none" lIns="53578" tIns="53578" rIns="53578" bIns="53578">
            <a:spAutoFit/>
          </a:bodyPr>
          <a:lstStyle>
            <a:lvl1pPr>
              <a:defRPr i="1"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9pPr>
    </p:titleStyle>
    <p:bodyStyle>
      <a:lvl1pPr marL="468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913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57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802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46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91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35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80422" marR="0" indent="-46892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24922" marR="0" indent="-46892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Relationship Id="rId3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Relationship Id="rId3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.jpeg"/><Relationship Id="rId5" Type="http://schemas.openxmlformats.org/officeDocument/2006/relationships/image" Target="../media/image21.png"/><Relationship Id="rId6" Type="http://schemas.openxmlformats.org/officeDocument/2006/relationships/image" Target="../media/image11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"/><Relationship Id="rId3" Type="http://schemas.openxmlformats.org/officeDocument/2006/relationships/image" Target="../media/image2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Relationship Id="rId3" Type="http://schemas.openxmlformats.org/officeDocument/2006/relationships/image" Target="../media/image23.png"/><Relationship Id="rId4" Type="http://schemas.openxmlformats.org/officeDocument/2006/relationships/image" Target="../media/image3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"/><Relationship Id="rId3" Type="http://schemas.openxmlformats.org/officeDocument/2006/relationships/image" Target="../media/image2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"/><Relationship Id="rId3" Type="http://schemas.openxmlformats.org/officeDocument/2006/relationships/image" Target="../media/image2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tif"/><Relationship Id="rId3" Type="http://schemas.openxmlformats.org/officeDocument/2006/relationships/image" Target="../media/image24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"/><Relationship Id="rId3" Type="http://schemas.openxmlformats.org/officeDocument/2006/relationships/image" Target="../media/image27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tif"/><Relationship Id="rId3" Type="http://schemas.openxmlformats.org/officeDocument/2006/relationships/image" Target="../media/image27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tif"/><Relationship Id="rId3" Type="http://schemas.openxmlformats.org/officeDocument/2006/relationships/image" Target="../media/image29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tif"/><Relationship Id="rId3" Type="http://schemas.openxmlformats.org/officeDocument/2006/relationships/image" Target="../media/image31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tif"/><Relationship Id="rId3" Type="http://schemas.openxmlformats.org/officeDocument/2006/relationships/image" Target="../media/image3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omingogallardo/solid" TargetMode="External"/><Relationship Id="rId3" Type="http://schemas.openxmlformats.org/officeDocument/2006/relationships/image" Target="../media/image34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domingogallardo/apuntes-mads/blob/main/apuntes/09-solid/solid.md" TargetMode="External"/><Relationship Id="rId3" Type="http://schemas.openxmlformats.org/officeDocument/2006/relationships/image" Target="../media/image35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MADS S9: Diseño SOLID…"/>
          <p:cNvSpPr txBox="1"/>
          <p:nvPr>
            <p:ph type="ctrTitle"/>
          </p:nvPr>
        </p:nvSpPr>
        <p:spPr>
          <a:xfrm>
            <a:off x="4580213" y="3841577"/>
            <a:ext cx="10032005" cy="2887528"/>
          </a:xfrm>
          <a:prstGeom prst="rect">
            <a:avLst/>
          </a:prstGeom>
        </p:spPr>
        <p:txBody>
          <a:bodyPr/>
          <a:lstStyle/>
          <a:p>
            <a:pPr/>
            <a:r>
              <a:t>MADS</a:t>
            </a:r>
            <a:br/>
            <a:r>
              <a:t>S9: Diseño SOLID </a:t>
            </a:r>
          </a:p>
          <a:p>
            <a:pPr/>
            <a:r>
              <a:t>(Bloque 2 - XP)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No cumple el principio"/>
          <p:cNvSpPr txBox="1"/>
          <p:nvPr>
            <p:ph type="title"/>
          </p:nvPr>
        </p:nvSpPr>
        <p:spPr>
          <a:xfrm>
            <a:off x="5734314" y="564430"/>
            <a:ext cx="6819372" cy="1817540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 cumple el principio</a:t>
            </a:r>
          </a:p>
        </p:txBody>
      </p:sp>
      <p:sp>
        <p:nvSpPr>
          <p:cNvPr id="9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0" name="java-util.png"/>
          <p:cNvGrpSpPr/>
          <p:nvPr/>
        </p:nvGrpSpPr>
        <p:grpSpPr>
          <a:xfrm>
            <a:off x="1512585" y="3851532"/>
            <a:ext cx="15262830" cy="3726936"/>
            <a:chOff x="0" y="0"/>
            <a:chExt cx="15262828" cy="3726934"/>
          </a:xfrm>
        </p:grpSpPr>
        <p:pic>
          <p:nvPicPr>
            <p:cNvPr id="99" name="java-util.png" descr="java-util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15008829" cy="339673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8" name="java-util.png" descr="java-util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5262829" cy="372693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No cumple el principio"/>
          <p:cNvSpPr txBox="1"/>
          <p:nvPr>
            <p:ph type="title"/>
          </p:nvPr>
        </p:nvSpPr>
        <p:spPr>
          <a:xfrm>
            <a:off x="5734314" y="564430"/>
            <a:ext cx="6819372" cy="1817540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 cumple el principio</a:t>
            </a:r>
          </a:p>
        </p:txBody>
      </p:sp>
      <p:sp>
        <p:nvSpPr>
          <p:cNvPr id="10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6" name="rectangulo-dos-responsabilidades.png"/>
          <p:cNvGrpSpPr/>
          <p:nvPr/>
        </p:nvGrpSpPr>
        <p:grpSpPr>
          <a:xfrm>
            <a:off x="2482466" y="3199760"/>
            <a:ext cx="13323068" cy="5030480"/>
            <a:chOff x="0" y="0"/>
            <a:chExt cx="13323067" cy="5030478"/>
          </a:xfrm>
        </p:grpSpPr>
        <p:pic>
          <p:nvPicPr>
            <p:cNvPr id="105" name="rectangulo-dos-responsabilidades.png" descr="rectangulo-dos-responsabilidades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13069068" cy="470027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4" name="rectangulo-dos-responsabilidades.png" descr="rectangulo-dos-responsabilidades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323068" cy="503047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í lo cumple"/>
          <p:cNvSpPr txBox="1"/>
          <p:nvPr>
            <p:ph type="title"/>
          </p:nvPr>
        </p:nvSpPr>
        <p:spPr>
          <a:xfrm>
            <a:off x="7150535" y="564430"/>
            <a:ext cx="3986930" cy="1817540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Sí lo cumple</a:t>
            </a:r>
          </a:p>
        </p:txBody>
      </p:sp>
      <p:sp>
        <p:nvSpPr>
          <p:cNvPr id="10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12" name="rectangulo-responsabilidad-unica.png"/>
          <p:cNvGrpSpPr/>
          <p:nvPr/>
        </p:nvGrpSpPr>
        <p:grpSpPr>
          <a:xfrm>
            <a:off x="2895749" y="2871180"/>
            <a:ext cx="12496502" cy="5687640"/>
            <a:chOff x="0" y="0"/>
            <a:chExt cx="12496500" cy="5687638"/>
          </a:xfrm>
        </p:grpSpPr>
        <p:pic>
          <p:nvPicPr>
            <p:cNvPr id="111" name="rectangulo-responsabilidad-unica.png" descr="rectangulo-responsabilidad-unica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12242501" cy="535743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0" name="rectangulo-responsabilidad-unica.png" descr="rectangulo-responsabilidad-unica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496501" cy="568763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2166" y="1526546"/>
            <a:ext cx="15943668" cy="837690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0" name="unix-commands.png"/>
          <p:cNvGrpSpPr/>
          <p:nvPr/>
        </p:nvGrpSpPr>
        <p:grpSpPr>
          <a:xfrm>
            <a:off x="4388532" y="2086212"/>
            <a:ext cx="9510936" cy="7257576"/>
            <a:chOff x="0" y="0"/>
            <a:chExt cx="9510934" cy="7257575"/>
          </a:xfrm>
        </p:grpSpPr>
        <p:pic>
          <p:nvPicPr>
            <p:cNvPr id="119" name="unix-commands.png" descr="unix-commands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9256935" cy="692737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8" name="unix-commands.png" descr="unix-commands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510935" cy="725757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050" y="1981707"/>
            <a:ext cx="17131900" cy="72887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pen-Closed"/>
          <p:cNvSpPr txBox="1"/>
          <p:nvPr>
            <p:ph type="title"/>
          </p:nvPr>
        </p:nvSpPr>
        <p:spPr>
          <a:xfrm>
            <a:off x="7001529" y="564430"/>
            <a:ext cx="4284942" cy="1817540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Open-Closed</a:t>
            </a:r>
          </a:p>
        </p:txBody>
      </p:sp>
      <p:sp>
        <p:nvSpPr>
          <p:cNvPr id="12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9" name="pasted-image.tiff"/>
          <p:cNvGrpSpPr/>
          <p:nvPr/>
        </p:nvGrpSpPr>
        <p:grpSpPr>
          <a:xfrm>
            <a:off x="2639927" y="2974074"/>
            <a:ext cx="13008146" cy="6408552"/>
            <a:chOff x="0" y="0"/>
            <a:chExt cx="13008145" cy="6408551"/>
          </a:xfrm>
        </p:grpSpPr>
        <p:pic>
          <p:nvPicPr>
            <p:cNvPr id="128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12754147" cy="607835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7" name="pasted-image.tiff" descr="pasted-image.tif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008146" cy="640855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pen-Closed"/>
          <p:cNvSpPr txBox="1"/>
          <p:nvPr>
            <p:ph type="title"/>
          </p:nvPr>
        </p:nvSpPr>
        <p:spPr>
          <a:xfrm>
            <a:off x="7001529" y="564430"/>
            <a:ext cx="4284942" cy="1817540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Open-Closed</a:t>
            </a:r>
          </a:p>
        </p:txBody>
      </p:sp>
      <p:sp>
        <p:nvSpPr>
          <p:cNvPr id="13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5" name="pasted-image.tiff"/>
          <p:cNvGrpSpPr/>
          <p:nvPr/>
        </p:nvGrpSpPr>
        <p:grpSpPr>
          <a:xfrm>
            <a:off x="3314700" y="3048000"/>
            <a:ext cx="11658600" cy="5334000"/>
            <a:chOff x="0" y="0"/>
            <a:chExt cx="11658600" cy="5334000"/>
          </a:xfrm>
        </p:grpSpPr>
        <p:pic>
          <p:nvPicPr>
            <p:cNvPr id="134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11404600" cy="5003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3" name="pasted-image.tiff" descr="pasted-image.tif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658600" cy="5334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Open-Closed"/>
          <p:cNvSpPr txBox="1"/>
          <p:nvPr>
            <p:ph type="title"/>
          </p:nvPr>
        </p:nvSpPr>
        <p:spPr>
          <a:xfrm>
            <a:off x="7001529" y="564430"/>
            <a:ext cx="4284942" cy="1817540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Open-Closed</a:t>
            </a:r>
          </a:p>
        </p:txBody>
      </p:sp>
      <p:sp>
        <p:nvSpPr>
          <p:cNvPr id="13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8944" y="3397951"/>
            <a:ext cx="8430112" cy="4634097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38100" dist="127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Open-Closed"/>
          <p:cNvSpPr txBox="1"/>
          <p:nvPr>
            <p:ph type="title"/>
          </p:nvPr>
        </p:nvSpPr>
        <p:spPr>
          <a:xfrm>
            <a:off x="7001529" y="564430"/>
            <a:ext cx="4284942" cy="1817540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Open-Closed</a:t>
            </a:r>
          </a:p>
        </p:txBody>
      </p:sp>
      <p:sp>
        <p:nvSpPr>
          <p:cNvPr id="14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9174" y="3904489"/>
            <a:ext cx="12555150" cy="3697223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38100" dist="127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" name="La única aplicación que no cambia es la que ha sido un fracaso y nadie usa."/>
          <p:cNvSpPr txBox="1"/>
          <p:nvPr/>
        </p:nvSpPr>
        <p:spPr>
          <a:xfrm>
            <a:off x="4030819" y="2261494"/>
            <a:ext cx="10226362" cy="67292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>
            <a:lvl1pPr algn="ctr">
              <a:defRPr b="1"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La única aplicación que no cambia es la que ha sido un fracaso y nadie usa.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6" name="maxresdefault.jpg" descr="maxresdefaul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1143000"/>
            <a:ext cx="16256000" cy="9144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1" name="appbuilders-natasha-murashev-cover.png"/>
          <p:cNvGrpSpPr/>
          <p:nvPr/>
        </p:nvGrpSpPr>
        <p:grpSpPr>
          <a:xfrm>
            <a:off x="829892" y="926845"/>
            <a:ext cx="9683851" cy="5257297"/>
            <a:chOff x="0" y="0"/>
            <a:chExt cx="9683849" cy="5257296"/>
          </a:xfrm>
        </p:grpSpPr>
        <p:pic>
          <p:nvPicPr>
            <p:cNvPr id="150" name="appbuilders-natasha-murashev-cover.png" descr="appbuilders-natasha-murashev-cover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9429850" cy="49270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9" name="appbuilders-natasha-murashev-cover.png" descr="appbuilders-natasha-murashev-cover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683850" cy="5257297"/>
            </a:xfrm>
            <a:prstGeom prst="rect">
              <a:avLst/>
            </a:prstGeom>
            <a:effectLst/>
          </p:spPr>
        </p:pic>
      </p:grpSp>
      <p:grpSp>
        <p:nvGrpSpPr>
          <p:cNvPr id="154" name="maxresdefault.jpg"/>
          <p:cNvGrpSpPr/>
          <p:nvPr/>
        </p:nvGrpSpPr>
        <p:grpSpPr>
          <a:xfrm>
            <a:off x="8040878" y="1608664"/>
            <a:ext cx="9683851" cy="5634491"/>
            <a:chOff x="0" y="0"/>
            <a:chExt cx="9683849" cy="5634490"/>
          </a:xfrm>
        </p:grpSpPr>
        <p:pic>
          <p:nvPicPr>
            <p:cNvPr id="153" name="maxresdefault.jpg" descr="maxresdefault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76200"/>
              <a:ext cx="9429850" cy="530429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2" name="maxresdefault.jpg" descr="maxresdefault.jp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9683850" cy="5634491"/>
            </a:xfrm>
            <a:prstGeom prst="rect">
              <a:avLst/>
            </a:prstGeom>
            <a:effectLst/>
          </p:spPr>
        </p:pic>
      </p:grpSp>
      <p:pic>
        <p:nvPicPr>
          <p:cNvPr id="155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2344" y="5095106"/>
            <a:ext cx="11641718" cy="570733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" name="1"/>
          <p:cNvSpPr txBox="1"/>
          <p:nvPr/>
        </p:nvSpPr>
        <p:spPr>
          <a:xfrm>
            <a:off x="629670" y="623733"/>
            <a:ext cx="1904134" cy="2621758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6300">
                <a:solidFill>
                  <a:schemeClr val="accent3">
                    <a:satOff val="18648"/>
                    <a:lumOff val="5971"/>
                  </a:schemeClr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9" name="Mal uso de la herencia"/>
          <p:cNvSpPr txBox="1"/>
          <p:nvPr>
            <p:ph type="title" idx="4294967295"/>
          </p:nvPr>
        </p:nvSpPr>
        <p:spPr>
          <a:xfrm>
            <a:off x="5685534" y="735027"/>
            <a:ext cx="6916932" cy="1817540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Mal uso de la herencia</a:t>
            </a:r>
          </a:p>
        </p:txBody>
      </p:sp>
      <p:pic>
        <p:nvPicPr>
          <p:cNvPr id="16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6840" y="3115290"/>
            <a:ext cx="11805713" cy="5988407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38100" dist="127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3" name="2"/>
          <p:cNvSpPr txBox="1"/>
          <p:nvPr/>
        </p:nvSpPr>
        <p:spPr>
          <a:xfrm>
            <a:off x="629670" y="623733"/>
            <a:ext cx="1904134" cy="2621758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6300">
                <a:solidFill>
                  <a:schemeClr val="accent3">
                    <a:satOff val="18648"/>
                    <a:lumOff val="5971"/>
                  </a:schemeClr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16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8321" y="1080135"/>
            <a:ext cx="10365244" cy="9269730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38100" dist="127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7" name="3"/>
          <p:cNvSpPr txBox="1"/>
          <p:nvPr/>
        </p:nvSpPr>
        <p:spPr>
          <a:xfrm>
            <a:off x="629670" y="623733"/>
            <a:ext cx="1904134" cy="2621758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6300">
                <a:solidFill>
                  <a:schemeClr val="accent3">
                    <a:satOff val="18648"/>
                    <a:lumOff val="5971"/>
                  </a:schemeClr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16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4092" y="2198415"/>
            <a:ext cx="10841828" cy="7033170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38100" dist="127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1" name="4"/>
          <p:cNvSpPr txBox="1"/>
          <p:nvPr/>
        </p:nvSpPr>
        <p:spPr>
          <a:xfrm>
            <a:off x="629670" y="623733"/>
            <a:ext cx="1904134" cy="2621758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6300">
                <a:solidFill>
                  <a:schemeClr val="accent3">
                    <a:satOff val="18648"/>
                    <a:lumOff val="5971"/>
                  </a:schemeClr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17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2220" y="2268590"/>
            <a:ext cx="11854670" cy="6892820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38100" dist="127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" name="5"/>
          <p:cNvSpPr txBox="1"/>
          <p:nvPr/>
        </p:nvSpPr>
        <p:spPr>
          <a:xfrm>
            <a:off x="629670" y="623733"/>
            <a:ext cx="1904134" cy="2621758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6300">
                <a:solidFill>
                  <a:schemeClr val="accent3">
                    <a:satOff val="18648"/>
                    <a:lumOff val="5971"/>
                  </a:schemeClr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5</a:t>
            </a:r>
          </a:p>
        </p:txBody>
      </p:sp>
      <p:pic>
        <p:nvPicPr>
          <p:cNvPr id="17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5359" y="594183"/>
            <a:ext cx="11477282" cy="10241634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38100" dist="127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1" name="pasted-image.tiff"/>
          <p:cNvGrpSpPr/>
          <p:nvPr/>
        </p:nvGrpSpPr>
        <p:grpSpPr>
          <a:xfrm>
            <a:off x="1054100" y="2730500"/>
            <a:ext cx="16179800" cy="6146800"/>
            <a:chOff x="0" y="0"/>
            <a:chExt cx="16179800" cy="6146800"/>
          </a:xfrm>
        </p:grpSpPr>
        <p:pic>
          <p:nvPicPr>
            <p:cNvPr id="180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15925800" cy="5816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9" name="pasted-image.tiff" descr="pasted-image.tif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6179800" cy="61468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Liskov substitution"/>
          <p:cNvSpPr txBox="1"/>
          <p:nvPr>
            <p:ph type="title"/>
          </p:nvPr>
        </p:nvSpPr>
        <p:spPr>
          <a:xfrm>
            <a:off x="6194926" y="564430"/>
            <a:ext cx="5898148" cy="1817540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Liskov substitution</a:t>
            </a:r>
          </a:p>
        </p:txBody>
      </p:sp>
      <p:sp>
        <p:nvSpPr>
          <p:cNvPr id="18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7" name="pasted-image.tiff"/>
          <p:cNvGrpSpPr/>
          <p:nvPr/>
        </p:nvGrpSpPr>
        <p:grpSpPr>
          <a:xfrm>
            <a:off x="861325" y="2540000"/>
            <a:ext cx="15951201" cy="6172200"/>
            <a:chOff x="0" y="0"/>
            <a:chExt cx="15951200" cy="6172200"/>
          </a:xfrm>
        </p:grpSpPr>
        <p:pic>
          <p:nvPicPr>
            <p:cNvPr id="186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15697200" cy="5842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5" name="pasted-image.tiff" descr="pasted-image.tif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5951200" cy="6172200"/>
            </a:xfrm>
            <a:prstGeom prst="rect">
              <a:avLst/>
            </a:prstGeom>
            <a:effectLst/>
          </p:spPr>
        </p:pic>
      </p:grpSp>
      <p:pic>
        <p:nvPicPr>
          <p:cNvPr id="188" name="Barbara-Liskov-Turing-Award-2008.jpg" descr="Barbara-Liskov-Turing-Award-2008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90288" y="7109890"/>
            <a:ext cx="4001344" cy="401920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3" name="pasted-image.tiff"/>
          <p:cNvGrpSpPr/>
          <p:nvPr/>
        </p:nvGrpSpPr>
        <p:grpSpPr>
          <a:xfrm>
            <a:off x="762000" y="3835400"/>
            <a:ext cx="16764000" cy="3759200"/>
            <a:chOff x="0" y="0"/>
            <a:chExt cx="16764000" cy="3759200"/>
          </a:xfrm>
        </p:grpSpPr>
        <p:pic>
          <p:nvPicPr>
            <p:cNvPr id="192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16510000" cy="3429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1" name="pasted-image.tiff" descr="pasted-image.tif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6764000" cy="37592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tivo de un buen diseño"/>
          <p:cNvSpPr txBox="1"/>
          <p:nvPr>
            <p:ph type="title"/>
          </p:nvPr>
        </p:nvSpPr>
        <p:spPr>
          <a:xfrm>
            <a:off x="4979290" y="796335"/>
            <a:ext cx="8030742" cy="1353730"/>
          </a:xfrm>
          <a:prstGeom prst="rect">
            <a:avLst/>
          </a:prstGeom>
        </p:spPr>
        <p:txBody>
          <a:bodyPr/>
          <a:lstStyle>
            <a:lvl1pPr defTabSz="578358">
              <a:defRPr b="1" sz="475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Objetivo de un buen diseño</a:t>
            </a:r>
          </a:p>
        </p:txBody>
      </p:sp>
      <p:sp>
        <p:nvSpPr>
          <p:cNvPr id="60" name="Poder cambiar fácilmente la aplicación:…"/>
          <p:cNvSpPr txBox="1"/>
          <p:nvPr>
            <p:ph type="body" idx="1"/>
          </p:nvPr>
        </p:nvSpPr>
        <p:spPr>
          <a:xfrm>
            <a:off x="1117920" y="2650975"/>
            <a:ext cx="16515830" cy="5818251"/>
          </a:xfrm>
          <a:prstGeom prst="rect">
            <a:avLst/>
          </a:prstGeom>
        </p:spPr>
        <p:txBody>
          <a:bodyPr/>
          <a:lstStyle/>
          <a:p>
            <a:pPr marL="468923" indent="-468923">
              <a:defRPr sz="5100"/>
            </a:pPr>
            <a:r>
              <a:t>Poder cambiar fácilmente la aplicación:</a:t>
            </a:r>
          </a:p>
          <a:p>
            <a:pPr marL="468923" indent="-468923">
              <a:defRPr sz="5100"/>
            </a:pPr>
            <a:r>
              <a:t>Reducir las dependencias (acoplamiento)</a:t>
            </a:r>
          </a:p>
          <a:p>
            <a:pPr marL="468923" indent="-468923">
              <a:defRPr sz="5100"/>
            </a:pPr>
            <a:r>
              <a:t>Aumentar la cohesión</a:t>
            </a:r>
          </a:p>
        </p:txBody>
      </p:sp>
      <p:sp>
        <p:nvSpPr>
          <p:cNvPr id="61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6" name="herencia-mal.png" descr="herencia-m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2863" y="643909"/>
            <a:ext cx="11902274" cy="12475667"/>
          </a:xfrm>
          <a:prstGeom prst="rect">
            <a:avLst/>
          </a:prstGeom>
          <a:ln w="3175">
            <a:miter lim="400000"/>
          </a:ln>
        </p:spPr>
      </p:pic>
      <p:sp>
        <p:nvSpPr>
          <p:cNvPr id="197" name="Mal"/>
          <p:cNvSpPr txBox="1"/>
          <p:nvPr/>
        </p:nvSpPr>
        <p:spPr>
          <a:xfrm rot="18900000">
            <a:off x="14004467" y="2111528"/>
            <a:ext cx="4001277" cy="2443957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51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Mal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0077" y="1955644"/>
            <a:ext cx="9527846" cy="7518712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38100" dist="127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2546" y="866352"/>
            <a:ext cx="8402908" cy="9697296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38100" dist="12700" dir="3600000">
              <a:srgbClr val="000000">
                <a:alpha val="70000"/>
              </a:srgbClr>
            </a:outerShdw>
          </a:effectLst>
        </p:spPr>
      </p:pic>
      <p:sp>
        <p:nvSpPr>
          <p:cNvPr id="204" name="Mal"/>
          <p:cNvSpPr txBox="1"/>
          <p:nvPr/>
        </p:nvSpPr>
        <p:spPr>
          <a:xfrm rot="18900000">
            <a:off x="12639692" y="3681019"/>
            <a:ext cx="4001277" cy="2443958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51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Mal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Interfaz Segregation"/>
          <p:cNvSpPr txBox="1"/>
          <p:nvPr>
            <p:ph type="title"/>
          </p:nvPr>
        </p:nvSpPr>
        <p:spPr>
          <a:xfrm>
            <a:off x="5755506" y="564430"/>
            <a:ext cx="6162839" cy="1817540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Interfaz Segregation</a:t>
            </a:r>
          </a:p>
        </p:txBody>
      </p:sp>
      <p:sp>
        <p:nvSpPr>
          <p:cNvPr id="20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0" name="pasted-image.tiff"/>
          <p:cNvGrpSpPr/>
          <p:nvPr/>
        </p:nvGrpSpPr>
        <p:grpSpPr>
          <a:xfrm>
            <a:off x="749300" y="3797300"/>
            <a:ext cx="16789400" cy="3835400"/>
            <a:chOff x="0" y="0"/>
            <a:chExt cx="16789400" cy="3835400"/>
          </a:xfrm>
        </p:grpSpPr>
        <p:pic>
          <p:nvPicPr>
            <p:cNvPr id="209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27000" y="76200"/>
              <a:ext cx="16535400" cy="3505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8" name="pasted-image.tiff" descr="pasted-image.tif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6789400" cy="38354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038" y="4362247"/>
            <a:ext cx="7146714" cy="2227834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38100" dist="12700" dir="3600000">
              <a:srgbClr val="000000">
                <a:alpha val="70000"/>
              </a:srgbClr>
            </a:outerShdw>
          </a:effectLst>
        </p:spPr>
      </p:pic>
      <p:pic>
        <p:nvPicPr>
          <p:cNvPr id="214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37197" y="3572623"/>
            <a:ext cx="7637522" cy="3807083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38100" dist="127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Dependency Inversion"/>
          <p:cNvSpPr txBox="1"/>
          <p:nvPr>
            <p:ph type="title"/>
          </p:nvPr>
        </p:nvSpPr>
        <p:spPr>
          <a:xfrm>
            <a:off x="5755506" y="564430"/>
            <a:ext cx="6776988" cy="1817540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Dependency Inversion</a:t>
            </a:r>
          </a:p>
        </p:txBody>
      </p:sp>
      <p:sp>
        <p:nvSpPr>
          <p:cNvPr id="21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0" name="pasted-image.tiff"/>
          <p:cNvGrpSpPr/>
          <p:nvPr/>
        </p:nvGrpSpPr>
        <p:grpSpPr>
          <a:xfrm>
            <a:off x="647700" y="3479800"/>
            <a:ext cx="16992600" cy="4470400"/>
            <a:chOff x="0" y="0"/>
            <a:chExt cx="16992600" cy="4470400"/>
          </a:xfrm>
        </p:grpSpPr>
        <p:pic>
          <p:nvPicPr>
            <p:cNvPr id="219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16738600" cy="4140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8" name="pasted-image.tiff" descr="pasted-image.tif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6992600" cy="44704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6707" y="3799846"/>
            <a:ext cx="5799158" cy="3830308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38100" dist="12700" dir="3600000">
              <a:srgbClr val="000000">
                <a:alpha val="70000"/>
              </a:srgbClr>
            </a:outerShdw>
          </a:effectLst>
        </p:spPr>
      </p:pic>
      <p:pic>
        <p:nvPicPr>
          <p:cNvPr id="224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55680" y="1011639"/>
            <a:ext cx="6297063" cy="9406722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38100" dist="12700" dir="3600000">
              <a:srgbClr val="000000">
                <a:alpha val="70000"/>
              </a:srgbClr>
            </a:outerShdw>
          </a:effectLst>
        </p:spPr>
      </p:pic>
      <p:sp>
        <p:nvSpPr>
          <p:cNvPr id="225" name="Mal"/>
          <p:cNvSpPr txBox="1"/>
          <p:nvPr/>
        </p:nvSpPr>
        <p:spPr>
          <a:xfrm rot="18900000">
            <a:off x="13833871" y="3783377"/>
            <a:ext cx="4001277" cy="2443958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51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Mal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0297" y="2573446"/>
            <a:ext cx="6924241" cy="6283108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38100" dist="12700" dir="3600000">
              <a:srgbClr val="000000">
                <a:alpha val="70000"/>
              </a:srgbClr>
            </a:outerShdw>
          </a:effectLst>
        </p:spPr>
      </p:pic>
      <p:pic>
        <p:nvPicPr>
          <p:cNvPr id="22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95692" y="3328625"/>
            <a:ext cx="7560195" cy="4772750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38100" dist="127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7699" y="1466670"/>
            <a:ext cx="6294465" cy="8496660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38100" dist="12700" dir="3600000">
              <a:srgbClr val="000000">
                <a:alpha val="70000"/>
              </a:srgbClr>
            </a:outerShdw>
          </a:effectLst>
        </p:spPr>
      </p:pic>
      <p:pic>
        <p:nvPicPr>
          <p:cNvPr id="23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5885" y="3412319"/>
            <a:ext cx="8346485" cy="3622060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38100" dist="127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190" y="1510199"/>
            <a:ext cx="8375963" cy="8409602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38100" dist="12700" dir="3600000">
              <a:srgbClr val="000000">
                <a:alpha val="70000"/>
              </a:srgbClr>
            </a:outerShdw>
          </a:effectLst>
        </p:spPr>
      </p:pic>
      <p:pic>
        <p:nvPicPr>
          <p:cNvPr id="23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2420" y="2268678"/>
            <a:ext cx="9084960" cy="6892644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38100" dist="127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Ejemplo acoplamiento"/>
          <p:cNvSpPr txBox="1"/>
          <p:nvPr>
            <p:ph type="title"/>
          </p:nvPr>
        </p:nvSpPr>
        <p:spPr>
          <a:xfrm>
            <a:off x="6048986" y="-5470"/>
            <a:ext cx="6936790" cy="1797281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Ejemplo acoplamiento</a:t>
            </a:r>
          </a:p>
        </p:txBody>
      </p:sp>
      <p:sp>
        <p:nvSpPr>
          <p:cNvPr id="64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5" name="vídeo-pegado.png" descr="vídeo-peg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386" y="2416725"/>
            <a:ext cx="10099334" cy="7662113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38100" dist="12700" dir="3600000">
              <a:srgbClr val="000000">
                <a:alpha val="70000"/>
              </a:srgbClr>
            </a:outerShdw>
          </a:effectLst>
        </p:spPr>
      </p:pic>
      <p:pic>
        <p:nvPicPr>
          <p:cNvPr id="66" name="vídeo-pegado.png" descr="vídeo-peg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45144" y="3982492"/>
            <a:ext cx="7224538" cy="2904338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sx="100000" sy="100000" kx="0" ky="0" algn="b" rotWithShape="0" blurRad="38100" dist="127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Ejemplo de código"/>
          <p:cNvSpPr txBox="1"/>
          <p:nvPr>
            <p:ph type="title"/>
          </p:nvPr>
        </p:nvSpPr>
        <p:spPr>
          <a:xfrm>
            <a:off x="5755506" y="564430"/>
            <a:ext cx="6776988" cy="1817540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Ejemplo de código</a:t>
            </a:r>
          </a:p>
        </p:txBody>
      </p:sp>
      <p:sp>
        <p:nvSpPr>
          <p:cNvPr id="24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1" name="pasted-image.tiff" descr="pasted-image.tif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2906" y="2558953"/>
            <a:ext cx="10602188" cy="856927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4" name="pasted-image.tiff" descr="pasted-image.tif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1877" y="0"/>
            <a:ext cx="14484247" cy="1143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ohesión"/>
          <p:cNvSpPr txBox="1"/>
          <p:nvPr>
            <p:ph type="title"/>
          </p:nvPr>
        </p:nvSpPr>
        <p:spPr>
          <a:xfrm>
            <a:off x="7574029" y="796335"/>
            <a:ext cx="3139942" cy="1353730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Cohesión</a:t>
            </a:r>
          </a:p>
        </p:txBody>
      </p:sp>
      <p:sp>
        <p:nvSpPr>
          <p:cNvPr id="69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2" name="pasted-image.tiff"/>
          <p:cNvGrpSpPr/>
          <p:nvPr/>
        </p:nvGrpSpPr>
        <p:grpSpPr>
          <a:xfrm>
            <a:off x="768442" y="2949142"/>
            <a:ext cx="16751116" cy="5531716"/>
            <a:chOff x="0" y="0"/>
            <a:chExt cx="16751115" cy="5531715"/>
          </a:xfrm>
        </p:grpSpPr>
        <p:pic>
          <p:nvPicPr>
            <p:cNvPr id="71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16497116" cy="52015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0" name="pasted-image.tiff" descr="pasted-image.tif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6751116" cy="553171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íntomas de un mal diseño"/>
          <p:cNvSpPr txBox="1"/>
          <p:nvPr>
            <p:ph type="title"/>
          </p:nvPr>
        </p:nvSpPr>
        <p:spPr>
          <a:xfrm>
            <a:off x="5041864" y="796335"/>
            <a:ext cx="8204272" cy="1353730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Síntomas de un mal diseño</a:t>
            </a:r>
          </a:p>
        </p:txBody>
      </p:sp>
      <p:sp>
        <p:nvSpPr>
          <p:cNvPr id="75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" name="Rigidez…"/>
          <p:cNvSpPr txBox="1"/>
          <p:nvPr>
            <p:ph type="body" idx="1"/>
          </p:nvPr>
        </p:nvSpPr>
        <p:spPr>
          <a:xfrm>
            <a:off x="1117920" y="2650975"/>
            <a:ext cx="16515830" cy="5818251"/>
          </a:xfrm>
          <a:prstGeom prst="rect">
            <a:avLst/>
          </a:prstGeom>
        </p:spPr>
        <p:txBody>
          <a:bodyPr/>
          <a:lstStyle/>
          <a:p>
            <a:pPr marL="468923" indent="-468923">
              <a:defRPr sz="5100"/>
            </a:pPr>
            <a:r>
              <a:t>Rigidez</a:t>
            </a:r>
          </a:p>
          <a:p>
            <a:pPr marL="468923" indent="-468923">
              <a:defRPr sz="5100"/>
            </a:pPr>
            <a:r>
              <a:t>Fragilidad</a:t>
            </a:r>
          </a:p>
          <a:p>
            <a:pPr marL="468923" indent="-468923">
              <a:defRPr sz="5100"/>
            </a:pPr>
            <a:r>
              <a:t>Inmovilidad</a:t>
            </a:r>
          </a:p>
          <a:p>
            <a:pPr marL="468923" indent="-468923">
              <a:defRPr sz="5100"/>
            </a:pPr>
            <a:r>
              <a:t>Viscosidad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rincipios SOLID"/>
          <p:cNvSpPr txBox="1"/>
          <p:nvPr>
            <p:ph type="title"/>
          </p:nvPr>
        </p:nvSpPr>
        <p:spPr>
          <a:xfrm>
            <a:off x="6479276" y="473001"/>
            <a:ext cx="8820953" cy="2000398"/>
          </a:xfrm>
          <a:prstGeom prst="rect">
            <a:avLst/>
          </a:prstGeom>
        </p:spPr>
        <p:txBody>
          <a:bodyPr/>
          <a:lstStyle>
            <a:lvl1pPr>
              <a:defRPr b="1" sz="8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Principios SOLID</a:t>
            </a:r>
          </a:p>
        </p:txBody>
      </p:sp>
      <p:sp>
        <p:nvSpPr>
          <p:cNvPr id="79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" name="2000"/>
          <p:cNvSpPr txBox="1"/>
          <p:nvPr/>
        </p:nvSpPr>
        <p:spPr>
          <a:xfrm>
            <a:off x="629670" y="623733"/>
            <a:ext cx="5171065" cy="2621758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6300">
                <a:solidFill>
                  <a:schemeClr val="accent3">
                    <a:satOff val="18648"/>
                    <a:lumOff val="5971"/>
                  </a:schemeClr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2000</a:t>
            </a:r>
          </a:p>
        </p:txBody>
      </p:sp>
      <p:pic>
        <p:nvPicPr>
          <p:cNvPr id="8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6919" y="3104863"/>
            <a:ext cx="13845805" cy="11430001"/>
          </a:xfrm>
          <a:prstGeom prst="rect">
            <a:avLst/>
          </a:prstGeom>
          <a:ln w="3175">
            <a:miter lim="400000"/>
          </a:ln>
        </p:spPr>
      </p:pic>
      <p:pic>
        <p:nvPicPr>
          <p:cNvPr id="82" name="Robert_Cecil_Martin.png" descr="Robert_Cecil_Mart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90301" y="4130021"/>
            <a:ext cx="3386883" cy="42963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rincipios SOLID"/>
          <p:cNvSpPr txBox="1"/>
          <p:nvPr>
            <p:ph type="title"/>
          </p:nvPr>
        </p:nvSpPr>
        <p:spPr>
          <a:xfrm>
            <a:off x="6474145" y="564430"/>
            <a:ext cx="5339710" cy="1817540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Principios SOLID</a:t>
            </a:r>
          </a:p>
        </p:txBody>
      </p:sp>
      <p:sp>
        <p:nvSpPr>
          <p:cNvPr id="85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8" name="pasted-image.tiff"/>
          <p:cNvGrpSpPr/>
          <p:nvPr/>
        </p:nvGrpSpPr>
        <p:grpSpPr>
          <a:xfrm>
            <a:off x="4018398" y="2204977"/>
            <a:ext cx="10251204" cy="7197846"/>
            <a:chOff x="0" y="0"/>
            <a:chExt cx="10251203" cy="7197844"/>
          </a:xfrm>
        </p:grpSpPr>
        <p:pic>
          <p:nvPicPr>
            <p:cNvPr id="87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9997204" cy="686764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6" name="pasted-image.tiff" descr="pasted-image.tif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251204" cy="719784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ingle Responsability"/>
          <p:cNvSpPr txBox="1"/>
          <p:nvPr>
            <p:ph type="title"/>
          </p:nvPr>
        </p:nvSpPr>
        <p:spPr>
          <a:xfrm>
            <a:off x="5734314" y="564430"/>
            <a:ext cx="6819372" cy="1817540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Single Responsability</a:t>
            </a:r>
          </a:p>
        </p:txBody>
      </p:sp>
      <p:sp>
        <p:nvSpPr>
          <p:cNvPr id="91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4" name="pasted-image.tiff"/>
          <p:cNvGrpSpPr/>
          <p:nvPr/>
        </p:nvGrpSpPr>
        <p:grpSpPr>
          <a:xfrm>
            <a:off x="1600200" y="4010925"/>
            <a:ext cx="15087600" cy="2971801"/>
            <a:chOff x="0" y="0"/>
            <a:chExt cx="15087600" cy="2971800"/>
          </a:xfrm>
        </p:grpSpPr>
        <p:pic>
          <p:nvPicPr>
            <p:cNvPr id="93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14833600" cy="2641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2" name="pasted-image.tiff" descr="pasted-image.tif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5087600" cy="29718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